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303" r:id="rId3"/>
    <p:sldId id="301" r:id="rId4"/>
    <p:sldId id="299" r:id="rId5"/>
    <p:sldId id="309" r:id="rId6"/>
    <p:sldId id="308" r:id="rId7"/>
    <p:sldId id="310" r:id="rId8"/>
    <p:sldId id="306" r:id="rId9"/>
    <p:sldId id="311" r:id="rId10"/>
    <p:sldId id="313" r:id="rId11"/>
    <p:sldId id="312" r:id="rId12"/>
    <p:sldId id="305" r:id="rId13"/>
    <p:sldId id="302" r:id="rId14"/>
  </p:sldIdLst>
  <p:sldSz cx="9144000" cy="6858000" type="screen4x3"/>
  <p:notesSz cx="6797675" cy="992663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6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39" autoAdjust="0"/>
    <p:restoredTop sz="50000" autoAdjust="0"/>
  </p:normalViewPr>
  <p:slideViewPr>
    <p:cSldViewPr>
      <p:cViewPr varScale="1">
        <p:scale>
          <a:sx n="127" d="100"/>
          <a:sy n="127" d="100"/>
        </p:scale>
        <p:origin x="1016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1" d="100"/>
          <a:sy n="81" d="100"/>
        </p:scale>
        <p:origin x="-3972" y="-102"/>
      </p:cViewPr>
      <p:guideLst>
        <p:guide orient="horz" pos="3126"/>
        <p:guide pos="2141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BAE693-6910-45CC-A0F0-E7002C65F0F7}" type="datetimeFigureOut">
              <a:rPr lang="en-GB" smtClean="0"/>
              <a:t>28/05/2018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0365D9-FB80-4415-B36E-3820098870D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79197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32925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49210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19986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9915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9915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9915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9915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9915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28673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9915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78465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9915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81955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5/28/18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81000"/>
            <a:ext cx="7772400" cy="2438400"/>
          </a:xfrm>
        </p:spPr>
        <p:txBody>
          <a:bodyPr>
            <a:normAutofit/>
          </a:bodyPr>
          <a:lstStyle/>
          <a:p>
            <a:r>
              <a:rPr lang="en-GB" sz="88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Canvas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3400" y="3200400"/>
            <a:ext cx="8229600" cy="2819400"/>
          </a:xfrm>
        </p:spPr>
        <p:txBody>
          <a:bodyPr>
            <a:noAutofit/>
          </a:bodyPr>
          <a:lstStyle/>
          <a:p>
            <a:r>
              <a:rPr lang="en-GB" sz="36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“To properly understand the big picture, everyone should fear becoming obsessed with one small section of truth.” ~ </a:t>
            </a:r>
            <a:r>
              <a:rPr lang="en-GB" sz="3600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Xun</a:t>
            </a:r>
            <a:r>
              <a:rPr lang="en-GB" sz="36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GB" sz="3600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Zi</a:t>
            </a:r>
            <a:endParaRPr lang="en-GB" sz="3600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5709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304800"/>
            <a:ext cx="8534400" cy="838200"/>
          </a:xfrm>
        </p:spPr>
        <p:txBody>
          <a:bodyPr>
            <a:noAutofit/>
          </a:bodyPr>
          <a:lstStyle/>
          <a:p>
            <a:r>
              <a:rPr lang="en-GB" sz="45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Now, Next, Later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2EA1A8-A9C3-2540-BA9A-5E5BAC260B05}"/>
              </a:ext>
            </a:extLst>
          </p:cNvPr>
          <p:cNvSpPr txBox="1">
            <a:spLocks/>
          </p:cNvSpPr>
          <p:nvPr/>
        </p:nvSpPr>
        <p:spPr>
          <a:xfrm>
            <a:off x="1447800" y="5105400"/>
            <a:ext cx="6248400" cy="1600200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Testability changes can be big!</a:t>
            </a:r>
          </a:p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Important to win early</a:t>
            </a:r>
          </a:p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With a vision for the future</a:t>
            </a:r>
          </a:p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Handout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252A4E-2486-EB4E-BA7C-154AB3939E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8650" y="1143000"/>
            <a:ext cx="534670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826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304800"/>
            <a:ext cx="8534400" cy="838200"/>
          </a:xfrm>
        </p:spPr>
        <p:txBody>
          <a:bodyPr>
            <a:noAutofit/>
          </a:bodyPr>
          <a:lstStyle/>
          <a:p>
            <a:r>
              <a:rPr lang="en-GB" sz="45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Now, Next, Later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D616DE-7BB2-D243-A06B-B93738E02E8C}"/>
              </a:ext>
            </a:extLst>
          </p:cNvPr>
          <p:cNvSpPr txBox="1">
            <a:spLocks/>
          </p:cNvSpPr>
          <p:nvPr/>
        </p:nvSpPr>
        <p:spPr>
          <a:xfrm>
            <a:off x="304800" y="5257800"/>
            <a:ext cx="8534400" cy="1447800"/>
          </a:xfrm>
          <a:prstGeom prst="rect">
            <a:avLst/>
          </a:prstGeom>
        </p:spPr>
        <p:txBody>
          <a:bodyPr vert="horz" lIns="91440" tIns="45720" rIns="91440" bIns="45720" rtlCol="0">
            <a:normAutofit fontScale="40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Draw a chart like the one shown above</a:t>
            </a:r>
          </a:p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For each of the four key concept add an action(s) you would take now, next and later</a:t>
            </a:r>
          </a:p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Use the three previous exercise to inform your actions</a:t>
            </a:r>
          </a:p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Reflect back</a:t>
            </a:r>
          </a:p>
          <a:p>
            <a:endParaRPr lang="en-GB" sz="4400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AD65C99-7A09-8D45-AC25-403BF187A5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90000" y="1130440"/>
            <a:ext cx="5364000" cy="4022999"/>
          </a:xfrm>
        </p:spPr>
      </p:pic>
    </p:spTree>
    <p:extLst>
      <p:ext uri="{BB962C8B-B14F-4D97-AF65-F5344CB8AC3E}">
        <p14:creationId xmlns:p14="http://schemas.microsoft.com/office/powerpoint/2010/main" val="103587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8458200" cy="1295400"/>
          </a:xfrm>
        </p:spPr>
        <p:txBody>
          <a:bodyPr>
            <a:normAutofit fontScale="90000"/>
          </a:bodyPr>
          <a:lstStyle/>
          <a:p>
            <a:r>
              <a:rPr lang="en-GB" sz="5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Bring it all together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44A513-8B12-8B4D-AAAE-895219E1D8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8050" y="1295400"/>
            <a:ext cx="4711700" cy="3128569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CF773C6-7E84-F54D-8000-30727E7F921C}"/>
              </a:ext>
            </a:extLst>
          </p:cNvPr>
          <p:cNvSpPr txBox="1">
            <a:spLocks/>
          </p:cNvSpPr>
          <p:nvPr/>
        </p:nvSpPr>
        <p:spPr>
          <a:xfrm>
            <a:off x="609600" y="4724400"/>
            <a:ext cx="8153400" cy="1981200"/>
          </a:xfrm>
          <a:prstGeom prst="rect">
            <a:avLst/>
          </a:prstGeom>
        </p:spPr>
        <p:txBody>
          <a:bodyPr vert="horz" lIns="91440" tIns="45720" rIns="91440" bIns="45720" rtlCol="0">
            <a:normAutofit fontScale="25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6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Adjacent Testability Targets – know where your testability limits and multipliers are</a:t>
            </a:r>
          </a:p>
          <a:p>
            <a:r>
              <a:rPr lang="en-GB" sz="6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Dependencies Matrix – risk based view on that which you depend upon</a:t>
            </a:r>
          </a:p>
          <a:p>
            <a:r>
              <a:rPr lang="en-GB" sz="6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Layers and Interfaces - understand risk within and between layers of your architecture</a:t>
            </a:r>
          </a:p>
          <a:p>
            <a:r>
              <a:rPr lang="en-GB" sz="6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Now, Next, Later – a pragmatic vision for remedying some of the challenges</a:t>
            </a:r>
          </a:p>
          <a:p>
            <a:endParaRPr lang="en-GB" sz="4400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3913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8534400" cy="1143000"/>
          </a:xfrm>
        </p:spPr>
        <p:txBody>
          <a:bodyPr>
            <a:normAutofit/>
          </a:bodyPr>
          <a:lstStyle/>
          <a:p>
            <a:r>
              <a:rPr lang="en-GB" sz="5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Summarise…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524000"/>
            <a:ext cx="3048000" cy="4800600"/>
          </a:xfrm>
        </p:spPr>
        <p:txBody>
          <a:bodyPr>
            <a:normAutofit/>
          </a:bodyPr>
          <a:lstStyle/>
          <a:p>
            <a:r>
              <a:rPr lang="en-GB" sz="66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It’s me…</a:t>
            </a:r>
          </a:p>
          <a:p>
            <a:r>
              <a:rPr lang="en-GB" sz="66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It’s you…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0749" y="1524000"/>
            <a:ext cx="4872251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789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8534400" cy="1143000"/>
          </a:xfrm>
        </p:spPr>
        <p:txBody>
          <a:bodyPr>
            <a:normAutofit/>
          </a:bodyPr>
          <a:lstStyle/>
          <a:p>
            <a:r>
              <a:rPr lang="en-GB" sz="60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Mission…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371600"/>
            <a:ext cx="3962400" cy="5257800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GB" sz="3500" dirty="0">
                <a:solidFill>
                  <a:schemeClr val="bg1"/>
                </a:solidFill>
                <a:latin typeface="Courier" pitchFamily="2" charset="0"/>
                <a:cs typeface="Courier New" pitchFamily="49" charset="0"/>
              </a:rPr>
              <a:t>“</a:t>
            </a:r>
            <a:r>
              <a:rPr lang="en-GB" dirty="0">
                <a:solidFill>
                  <a:schemeClr val="bg1"/>
                </a:solidFill>
                <a:latin typeface="Courier" pitchFamily="2" charset="0"/>
              </a:rPr>
              <a:t>In order to determine a way forward to improving testability, a holistic view of the architecture and its challenges needs to be drawn together. This should include many aspects of the system to prevent local optimisation.</a:t>
            </a:r>
            <a:r>
              <a:rPr lang="en-GB" sz="3500" dirty="0">
                <a:solidFill>
                  <a:schemeClr val="bg1"/>
                </a:solidFill>
                <a:latin typeface="Courier" pitchFamily="2" charset="0"/>
                <a:cs typeface="Courier New" pitchFamily="49" charset="0"/>
              </a:rPr>
              <a:t>”</a:t>
            </a:r>
          </a:p>
          <a:p>
            <a:pPr marL="0" indent="0">
              <a:buNone/>
            </a:pPr>
            <a:endParaRPr lang="en-GB" dirty="0">
              <a:solidFill>
                <a:schemeClr val="bg1"/>
              </a:solidFill>
              <a:latin typeface="Courier" pitchFamily="2" charset="0"/>
              <a:cs typeface="Courier New" pitchFamily="49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200" y="1562100"/>
            <a:ext cx="46482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04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76200"/>
            <a:ext cx="8534400" cy="1143000"/>
          </a:xfrm>
        </p:spPr>
        <p:txBody>
          <a:bodyPr>
            <a:normAutofit/>
          </a:bodyPr>
          <a:lstStyle/>
          <a:p>
            <a:r>
              <a:rPr lang="en-GB" sz="60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Objectives…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81211" y="1143000"/>
            <a:ext cx="4383593" cy="55626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400" dirty="0">
                <a:solidFill>
                  <a:schemeClr val="bg1"/>
                </a:solidFill>
                <a:latin typeface="Courier" pitchFamily="2" charset="0"/>
                <a:cs typeface="Courier New" pitchFamily="49" charset="0"/>
              </a:rPr>
              <a:t>Learning Objectives:</a:t>
            </a:r>
          </a:p>
          <a:p>
            <a:r>
              <a:rPr lang="en-GB" sz="2000" dirty="0">
                <a:solidFill>
                  <a:schemeClr val="bg1"/>
                </a:solidFill>
                <a:latin typeface="Courier" pitchFamily="2" charset="0"/>
              </a:rPr>
              <a:t>Understand the impact of adjacent teams on the testability of an architecture</a:t>
            </a:r>
          </a:p>
          <a:p>
            <a:r>
              <a:rPr lang="en-GB" sz="2000" dirty="0">
                <a:solidFill>
                  <a:schemeClr val="bg1"/>
                </a:solidFill>
                <a:latin typeface="Courier" pitchFamily="2" charset="0"/>
              </a:rPr>
              <a:t>Understand the challenge of internal and external dependencies to the overall testability of an architecture</a:t>
            </a:r>
          </a:p>
          <a:p>
            <a:r>
              <a:rPr lang="en-GB" sz="2000" dirty="0">
                <a:solidFill>
                  <a:schemeClr val="bg1"/>
                </a:solidFill>
                <a:latin typeface="Courier" pitchFamily="2" charset="0"/>
              </a:rPr>
              <a:t>Recognise common pain points in each interface and layer of the architecture</a:t>
            </a:r>
          </a:p>
          <a:p>
            <a:r>
              <a:rPr lang="en-GB" sz="2000" dirty="0">
                <a:solidFill>
                  <a:schemeClr val="bg1"/>
                </a:solidFill>
                <a:latin typeface="Courier" pitchFamily="2" charset="0"/>
              </a:rPr>
              <a:t>Recommend remedial action in a time and effort sensitive manner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610" y="2095500"/>
            <a:ext cx="35052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541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839200" cy="1143000"/>
          </a:xfrm>
        </p:spPr>
        <p:txBody>
          <a:bodyPr>
            <a:normAutofit fontScale="90000"/>
          </a:bodyPr>
          <a:lstStyle/>
          <a:p>
            <a:r>
              <a:rPr lang="en-GB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Adjacent Testability Targets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533400" y="3429000"/>
            <a:ext cx="8001000" cy="3023755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Your testability is affected by the systems and teams around you.</a:t>
            </a:r>
          </a:p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Four categories to measure the impact of adjacent testability</a:t>
            </a:r>
          </a:p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Handouts for teams and systems list adjacent parties.</a:t>
            </a:r>
          </a:p>
          <a:p>
            <a:endParaRPr lang="en-GB" sz="4400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FF64B48-33F3-1E40-84D5-D187A46758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6800" y="1371600"/>
            <a:ext cx="7293648" cy="1655466"/>
          </a:xfrm>
        </p:spPr>
      </p:pic>
    </p:spTree>
    <p:extLst>
      <p:ext uri="{BB962C8B-B14F-4D97-AF65-F5344CB8AC3E}">
        <p14:creationId xmlns:p14="http://schemas.microsoft.com/office/powerpoint/2010/main" val="196398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839200" cy="1143000"/>
          </a:xfrm>
        </p:spPr>
        <p:txBody>
          <a:bodyPr>
            <a:normAutofit fontScale="90000"/>
          </a:bodyPr>
          <a:lstStyle/>
          <a:p>
            <a:r>
              <a:rPr lang="en-GB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Adjacent Testability Targets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533400" y="4648200"/>
            <a:ext cx="8001000" cy="1804555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Draw the target as above</a:t>
            </a:r>
          </a:p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Add the teams and systems based on the impact on testability you believe they have</a:t>
            </a:r>
          </a:p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Reflect back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024B8EB-4EE4-0C4F-8962-3162189A84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16177" y="1143000"/>
            <a:ext cx="4835445" cy="3124200"/>
          </a:xfrm>
        </p:spPr>
      </p:pic>
    </p:spTree>
    <p:extLst>
      <p:ext uri="{BB962C8B-B14F-4D97-AF65-F5344CB8AC3E}">
        <p14:creationId xmlns:p14="http://schemas.microsoft.com/office/powerpoint/2010/main" val="1884901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839200" cy="1371600"/>
          </a:xfrm>
        </p:spPr>
        <p:txBody>
          <a:bodyPr>
            <a:normAutofit/>
          </a:bodyPr>
          <a:lstStyle/>
          <a:p>
            <a:r>
              <a:rPr lang="en-GB" sz="48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Dependencies Spider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3962400" y="1600200"/>
            <a:ext cx="4800600" cy="49530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Huge impact on  testability</a:t>
            </a:r>
          </a:p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Especially those you don’t control</a:t>
            </a:r>
          </a:p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But even those you do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F19B8F9-96C1-734C-AC9B-FBB82FA9E9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2514600"/>
            <a:ext cx="2971800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003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839200" cy="1371600"/>
          </a:xfrm>
        </p:spPr>
        <p:txBody>
          <a:bodyPr>
            <a:normAutofit/>
          </a:bodyPr>
          <a:lstStyle/>
          <a:p>
            <a:r>
              <a:rPr lang="en-GB" sz="48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Dependencies Spider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876300" y="5257800"/>
            <a:ext cx="7391400" cy="1447800"/>
          </a:xfrm>
          <a:prstGeom prst="rect">
            <a:avLst/>
          </a:prstGeom>
        </p:spPr>
        <p:txBody>
          <a:bodyPr vert="horz" lIns="91440" tIns="45720" rIns="91440" bIns="45720" rtlCol="0">
            <a:normAutofit fontScale="40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For the internal, external, software and hardware dependencies in the handout</a:t>
            </a:r>
          </a:p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Draw a spider diagram like the one shown above</a:t>
            </a:r>
          </a:p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Close to the centre is good, further out is bad</a:t>
            </a:r>
          </a:p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Reflect back</a:t>
            </a:r>
          </a:p>
          <a:p>
            <a:endParaRPr lang="en-GB" sz="4400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589F4C5-C521-0741-9F7A-7869DE1257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98400" y="1371600"/>
            <a:ext cx="4947200" cy="3710399"/>
          </a:xfrm>
        </p:spPr>
      </p:pic>
    </p:spTree>
    <p:extLst>
      <p:ext uri="{BB962C8B-B14F-4D97-AF65-F5344CB8AC3E}">
        <p14:creationId xmlns:p14="http://schemas.microsoft.com/office/powerpoint/2010/main" val="2660595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304800"/>
            <a:ext cx="8534400" cy="838200"/>
          </a:xfrm>
        </p:spPr>
        <p:txBody>
          <a:bodyPr>
            <a:noAutofit/>
          </a:bodyPr>
          <a:lstStyle/>
          <a:p>
            <a:r>
              <a:rPr lang="en-GB" sz="45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Layers and Interfaces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CCF6D2E-5B92-AD48-A6C9-989963FA6965}"/>
              </a:ext>
            </a:extLst>
          </p:cNvPr>
          <p:cNvSpPr txBox="1">
            <a:spLocks/>
          </p:cNvSpPr>
          <p:nvPr/>
        </p:nvSpPr>
        <p:spPr>
          <a:xfrm>
            <a:off x="4419600" y="1600200"/>
            <a:ext cx="4114800" cy="480060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Testability varies from layer to layer</a:t>
            </a:r>
          </a:p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Clear interfaces enhances testability</a:t>
            </a:r>
          </a:p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Handout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91AE38-F6FB-1F4B-9466-610A2D6A0A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2057400"/>
            <a:ext cx="3708400" cy="3723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072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304800"/>
            <a:ext cx="8534400" cy="838200"/>
          </a:xfrm>
        </p:spPr>
        <p:txBody>
          <a:bodyPr>
            <a:noAutofit/>
          </a:bodyPr>
          <a:lstStyle/>
          <a:p>
            <a:r>
              <a:rPr lang="en-GB" sz="45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Layers and Interfaces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82C008-A812-184A-AEF6-004510A4D6FF}"/>
              </a:ext>
            </a:extLst>
          </p:cNvPr>
          <p:cNvSpPr txBox="1">
            <a:spLocks/>
          </p:cNvSpPr>
          <p:nvPr/>
        </p:nvSpPr>
        <p:spPr>
          <a:xfrm>
            <a:off x="4159739" y="1143000"/>
            <a:ext cx="4267200" cy="541020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On a model of the architecture</a:t>
            </a:r>
          </a:p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Add risks for each layer and interface using the handout as a source of ideas</a:t>
            </a:r>
          </a:p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Reflect back</a:t>
            </a:r>
          </a:p>
          <a:p>
            <a:endParaRPr lang="en-GB" sz="4400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212771D-5B4D-2A46-83DD-7E96D3F408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9460" y="1447800"/>
            <a:ext cx="3137879" cy="4953000"/>
          </a:xfrm>
        </p:spPr>
      </p:pic>
      <p:sp>
        <p:nvSpPr>
          <p:cNvPr id="9" name="Snip Single Corner Rectangle 8">
            <a:extLst>
              <a:ext uri="{FF2B5EF4-FFF2-40B4-BE49-F238E27FC236}">
                <a16:creationId xmlns:a16="http://schemas.microsoft.com/office/drawing/2014/main" id="{B454CDF8-8BBA-294B-B702-AA0657B222E3}"/>
              </a:ext>
            </a:extLst>
          </p:cNvPr>
          <p:cNvSpPr/>
          <p:nvPr/>
        </p:nvSpPr>
        <p:spPr>
          <a:xfrm>
            <a:off x="2031706" y="1600200"/>
            <a:ext cx="635294" cy="685800"/>
          </a:xfrm>
          <a:prstGeom prst="snip1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External service changes API contract</a:t>
            </a:r>
          </a:p>
        </p:txBody>
      </p:sp>
      <p:sp>
        <p:nvSpPr>
          <p:cNvPr id="10" name="Snip Single Corner Rectangle 9">
            <a:extLst>
              <a:ext uri="{FF2B5EF4-FFF2-40B4-BE49-F238E27FC236}">
                <a16:creationId xmlns:a16="http://schemas.microsoft.com/office/drawing/2014/main" id="{01BDAF62-368A-D945-A708-974F7D05C9AA}"/>
              </a:ext>
            </a:extLst>
          </p:cNvPr>
          <p:cNvSpPr/>
          <p:nvPr/>
        </p:nvSpPr>
        <p:spPr>
          <a:xfrm>
            <a:off x="2133600" y="4038600"/>
            <a:ext cx="152400" cy="152400"/>
          </a:xfrm>
          <a:prstGeom prst="snip1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nip Single Corner Rectangle 10">
            <a:extLst>
              <a:ext uri="{FF2B5EF4-FFF2-40B4-BE49-F238E27FC236}">
                <a16:creationId xmlns:a16="http://schemas.microsoft.com/office/drawing/2014/main" id="{A5078E01-D421-1B4A-AC9D-299AEFB51355}"/>
              </a:ext>
            </a:extLst>
          </p:cNvPr>
          <p:cNvSpPr/>
          <p:nvPr/>
        </p:nvSpPr>
        <p:spPr>
          <a:xfrm>
            <a:off x="1371600" y="4343400"/>
            <a:ext cx="152400" cy="152400"/>
          </a:xfrm>
          <a:prstGeom prst="snip1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nip Single Corner Rectangle 12">
            <a:extLst>
              <a:ext uri="{FF2B5EF4-FFF2-40B4-BE49-F238E27FC236}">
                <a16:creationId xmlns:a16="http://schemas.microsoft.com/office/drawing/2014/main" id="{E504D5CE-C9D2-8C4D-8BC8-0935FCACD935}"/>
              </a:ext>
            </a:extLst>
          </p:cNvPr>
          <p:cNvSpPr/>
          <p:nvPr/>
        </p:nvSpPr>
        <p:spPr>
          <a:xfrm>
            <a:off x="3429000" y="5181600"/>
            <a:ext cx="152400" cy="152400"/>
          </a:xfrm>
          <a:prstGeom prst="snip1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nip Single Corner Rectangle 13">
            <a:extLst>
              <a:ext uri="{FF2B5EF4-FFF2-40B4-BE49-F238E27FC236}">
                <a16:creationId xmlns:a16="http://schemas.microsoft.com/office/drawing/2014/main" id="{BD633B0F-EF23-5445-809D-7F5B57FC13CF}"/>
              </a:ext>
            </a:extLst>
          </p:cNvPr>
          <p:cNvSpPr/>
          <p:nvPr/>
        </p:nvSpPr>
        <p:spPr>
          <a:xfrm>
            <a:off x="2425994" y="5486400"/>
            <a:ext cx="152400" cy="152400"/>
          </a:xfrm>
          <a:prstGeom prst="snip1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nip Single Corner Rectangle 14">
            <a:extLst>
              <a:ext uri="{FF2B5EF4-FFF2-40B4-BE49-F238E27FC236}">
                <a16:creationId xmlns:a16="http://schemas.microsoft.com/office/drawing/2014/main" id="{8E3A9595-78A2-6A41-A4AF-1D626A2D2148}"/>
              </a:ext>
            </a:extLst>
          </p:cNvPr>
          <p:cNvSpPr/>
          <p:nvPr/>
        </p:nvSpPr>
        <p:spPr>
          <a:xfrm>
            <a:off x="990600" y="5638800"/>
            <a:ext cx="609599" cy="381000"/>
          </a:xfrm>
          <a:prstGeom prst="snip1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Corrupt Config Data</a:t>
            </a:r>
          </a:p>
        </p:txBody>
      </p:sp>
      <p:sp>
        <p:nvSpPr>
          <p:cNvPr id="16" name="Snip Single Corner Rectangle 15">
            <a:extLst>
              <a:ext uri="{FF2B5EF4-FFF2-40B4-BE49-F238E27FC236}">
                <a16:creationId xmlns:a16="http://schemas.microsoft.com/office/drawing/2014/main" id="{9812BAE3-0408-6C40-BE0B-190076578FD6}"/>
              </a:ext>
            </a:extLst>
          </p:cNvPr>
          <p:cNvSpPr/>
          <p:nvPr/>
        </p:nvSpPr>
        <p:spPr>
          <a:xfrm>
            <a:off x="2667000" y="3352800"/>
            <a:ext cx="609600" cy="152400"/>
          </a:xfrm>
          <a:prstGeom prst="snip1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Interface</a:t>
            </a:r>
          </a:p>
        </p:txBody>
      </p:sp>
      <p:sp>
        <p:nvSpPr>
          <p:cNvPr id="17" name="Snip Single Corner Rectangle 16">
            <a:extLst>
              <a:ext uri="{FF2B5EF4-FFF2-40B4-BE49-F238E27FC236}">
                <a16:creationId xmlns:a16="http://schemas.microsoft.com/office/drawing/2014/main" id="{D1482AC2-BBC7-394D-933B-8264F2518E58}"/>
              </a:ext>
            </a:extLst>
          </p:cNvPr>
          <p:cNvSpPr/>
          <p:nvPr/>
        </p:nvSpPr>
        <p:spPr>
          <a:xfrm>
            <a:off x="2667000" y="3581400"/>
            <a:ext cx="609600" cy="152400"/>
          </a:xfrm>
          <a:prstGeom prst="snip1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Layer</a:t>
            </a:r>
          </a:p>
        </p:txBody>
      </p:sp>
    </p:spTree>
    <p:extLst>
      <p:ext uri="{BB962C8B-B14F-4D97-AF65-F5344CB8AC3E}">
        <p14:creationId xmlns:p14="http://schemas.microsoft.com/office/powerpoint/2010/main" val="3152381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46174</TotalTime>
  <Words>425</Words>
  <Application>Microsoft Macintosh PowerPoint</Application>
  <PresentationFormat>On-screen Show (4:3)</PresentationFormat>
  <Paragraphs>70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Courier</vt:lpstr>
      <vt:lpstr>Courier New</vt:lpstr>
      <vt:lpstr>Office Theme</vt:lpstr>
      <vt:lpstr>Canvas</vt:lpstr>
      <vt:lpstr>Mission…</vt:lpstr>
      <vt:lpstr>Objectives…</vt:lpstr>
      <vt:lpstr>Adjacent Testability Targets</vt:lpstr>
      <vt:lpstr>Adjacent Testability Targets</vt:lpstr>
      <vt:lpstr>Dependencies Spider</vt:lpstr>
      <vt:lpstr>Dependencies Spider</vt:lpstr>
      <vt:lpstr>Layers and Interfaces</vt:lpstr>
      <vt:lpstr>Layers and Interfaces</vt:lpstr>
      <vt:lpstr>Now, Next, Later</vt:lpstr>
      <vt:lpstr>Now, Next, Later</vt:lpstr>
      <vt:lpstr>Bring it all together</vt:lpstr>
      <vt:lpstr>Summarise…</vt:lpstr>
    </vt:vector>
  </TitlesOfParts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Ash Winter</dc:title>
  <dc:creator>Ash Winter</dc:creator>
  <cp:lastModifiedBy>Ashley Winter</cp:lastModifiedBy>
  <cp:revision>471</cp:revision>
  <cp:lastPrinted>2014-02-12T13:02:37Z</cp:lastPrinted>
  <dcterms:created xsi:type="dcterms:W3CDTF">2006-08-16T00:00:00Z</dcterms:created>
  <dcterms:modified xsi:type="dcterms:W3CDTF">2018-05-28T13:45:09Z</dcterms:modified>
</cp:coreProperties>
</file>